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Montserrat SemiBold"/>
      <p:regular r:id="rId23"/>
      <p:bold r:id="rId24"/>
      <p:italic r:id="rId25"/>
      <p:boldItalic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Poppins"/>
      <p:regular r:id="rId31"/>
      <p:bold r:id="rId32"/>
      <p:italic r:id="rId33"/>
      <p:boldItalic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Montserrat ExtraBold"/>
      <p:bold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ExtraBold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MontserratSemiBold-bold.fntdata"/><Relationship Id="rId23" Type="http://schemas.openxmlformats.org/officeDocument/2006/relationships/font" Target="fonts/Montserrat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SemiBold-boldItalic.fntdata"/><Relationship Id="rId25" Type="http://schemas.openxmlformats.org/officeDocument/2006/relationships/font" Target="fonts/MontserratSemiBold-italic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-regular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5.xml"/><Relationship Id="rId33" Type="http://schemas.openxmlformats.org/officeDocument/2006/relationships/font" Target="fonts/Poppins-italic.fntdata"/><Relationship Id="rId10" Type="http://schemas.openxmlformats.org/officeDocument/2006/relationships/slide" Target="slides/slide4.xml"/><Relationship Id="rId32" Type="http://schemas.openxmlformats.org/officeDocument/2006/relationships/font" Target="fonts/Poppins-bold.fntdata"/><Relationship Id="rId13" Type="http://schemas.openxmlformats.org/officeDocument/2006/relationships/slide" Target="slides/slide7.xml"/><Relationship Id="rId35" Type="http://schemas.openxmlformats.org/officeDocument/2006/relationships/font" Target="fonts/MontserratMedium-regular.fntdata"/><Relationship Id="rId12" Type="http://schemas.openxmlformats.org/officeDocument/2006/relationships/slide" Target="slides/slide6.xml"/><Relationship Id="rId34" Type="http://schemas.openxmlformats.org/officeDocument/2006/relationships/font" Target="fonts/Poppins-boldItalic.fntdata"/><Relationship Id="rId15" Type="http://schemas.openxmlformats.org/officeDocument/2006/relationships/slide" Target="slides/slide9.xml"/><Relationship Id="rId37" Type="http://schemas.openxmlformats.org/officeDocument/2006/relationships/font" Target="fonts/MontserratMedium-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Medium-bold.fntdata"/><Relationship Id="rId17" Type="http://schemas.openxmlformats.org/officeDocument/2006/relationships/slide" Target="slides/slide11.xml"/><Relationship Id="rId39" Type="http://schemas.openxmlformats.org/officeDocument/2006/relationships/font" Target="fonts/MontserratExtraBold-bold.fntdata"/><Relationship Id="rId16" Type="http://schemas.openxmlformats.org/officeDocument/2006/relationships/slide" Target="slides/slide10.xml"/><Relationship Id="rId38" Type="http://schemas.openxmlformats.org/officeDocument/2006/relationships/font" Target="fonts/MontserratMedium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bcabbf0f6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bcabbf0f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5a185e8336b9be9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5a185e8336b9be9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5a185e8336b9be9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h5a185e8336b9be9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h16128e39dc5b191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h16128e39dc5b19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h5a185e8336b9be9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h5a185e8336b9be9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5a185e8336b9be9e_0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h5a185e8336b9be9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Eligible organizations: non-profits, government agencies, schools, public institutions, workforce groups, municipal co-ops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h5846d324c395b89b_12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h5846d324c395b89b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16128e39dc5b191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16128e39dc5b191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5846d324c395b89b_11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h5846d324c395b89b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16128e39dc5b1910_0_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h16128e39dc5b1910_0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B2A4A"/>
                </a:solidFill>
                <a:latin typeface="Poppins"/>
                <a:ea typeface="Poppins"/>
                <a:cs typeface="Poppins"/>
                <a:sym typeface="Poppins"/>
              </a:rPr>
              <a:t>Community Need or Opportunity</a:t>
            </a:r>
            <a:r>
              <a:rPr i="1" lang="en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What local energy challenge or opportunity does this project address?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B2A4A"/>
                </a:solidFill>
                <a:latin typeface="Poppins"/>
                <a:ea typeface="Poppins"/>
                <a:cs typeface="Poppins"/>
                <a:sym typeface="Poppins"/>
              </a:rPr>
              <a:t>Proposed Project or Solution</a:t>
            </a:r>
            <a:r>
              <a:rPr i="1" lang="en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What is the project or solution you are proposing?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B2A4A"/>
                </a:solidFill>
                <a:latin typeface="Poppins"/>
                <a:ea typeface="Poppins"/>
                <a:cs typeface="Poppins"/>
                <a:sym typeface="Poppins"/>
              </a:rPr>
              <a:t>Population or Community Expected to Benefit</a:t>
            </a:r>
            <a:r>
              <a:rPr i="1" lang="en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Who will benefit, and how many people/households/organizations?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1B2A4A"/>
                </a:solidFill>
                <a:latin typeface="Poppins"/>
                <a:ea typeface="Poppins"/>
                <a:cs typeface="Poppins"/>
                <a:sym typeface="Poppins"/>
              </a:rPr>
              <a:t>Alignment with Energy Innovation Fund Goals</a:t>
            </a:r>
            <a:r>
              <a:rPr i="1" lang="en"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How does this project advance the Fund's goals of improving energy affordability, resilience, access to energy technologies, and/or workforce capacity?</a:t>
            </a:r>
            <a:endParaRPr i="1"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h5846d324c395b89b_13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h5846d324c395b89b_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h16128e39dc5b1910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h16128e39dc5b1910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h5a185e8336b9be9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h5a185e8336b9be9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h5a185e8336b9be9e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h5a185e8336b9be9e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Voice over what anchor institutions are (schools, health centers, libraries)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h5a185e8336b9be9e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h5a185e8336b9be9e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5a185e8336b9be9e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h5a185e8336b9be9e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4471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821746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655746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6" name="Google Shape;36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7" name="Google Shape;3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12"/>
          <p:cNvGrpSpPr/>
          <p:nvPr/>
        </p:nvGrpSpPr>
        <p:grpSpPr>
          <a:xfrm>
            <a:off x="0" y="718642"/>
            <a:ext cx="4572166" cy="461708"/>
            <a:chOff x="0" y="718625"/>
            <a:chExt cx="5211039" cy="642600"/>
          </a:xfrm>
        </p:grpSpPr>
        <p:sp>
          <p:nvSpPr>
            <p:cNvPr id="47" name="Google Shape;47;p12"/>
            <p:cNvSpPr/>
            <p:nvPr/>
          </p:nvSpPr>
          <p:spPr>
            <a:xfrm>
              <a:off x="0" y="718625"/>
              <a:ext cx="4742400" cy="636300"/>
            </a:xfrm>
            <a:prstGeom prst="rect">
              <a:avLst/>
            </a:prstGeom>
            <a:solidFill>
              <a:srgbClr val="15147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02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2"/>
            <p:cNvSpPr txBox="1"/>
            <p:nvPr/>
          </p:nvSpPr>
          <p:spPr>
            <a:xfrm>
              <a:off x="104095" y="718625"/>
              <a:ext cx="4227300" cy="6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TITLE</a:t>
              </a:r>
              <a:endParaRPr b="0" i="0" sz="18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49" name="Google Shape;49;p12"/>
            <p:cNvSpPr/>
            <p:nvPr/>
          </p:nvSpPr>
          <p:spPr>
            <a:xfrm>
              <a:off x="4742439" y="718671"/>
              <a:ext cx="468600" cy="636300"/>
            </a:xfrm>
            <a:prstGeom prst="flowChartDelay">
              <a:avLst/>
            </a:prstGeom>
            <a:solidFill>
              <a:srgbClr val="151471"/>
            </a:solidFill>
            <a:ln>
              <a:noFill/>
            </a:ln>
            <a:effectLst>
              <a:outerShdw blurRad="57150" rotWithShape="0" algn="bl" dir="4800000" dist="19050">
                <a:srgbClr val="000000">
                  <a:alpha val="4902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2"/>
            <p:cNvSpPr/>
            <p:nvPr/>
          </p:nvSpPr>
          <p:spPr>
            <a:xfrm rot="10800000">
              <a:off x="4496830" y="732475"/>
              <a:ext cx="548700" cy="608700"/>
            </a:xfrm>
            <a:prstGeom prst="rect">
              <a:avLst/>
            </a:prstGeom>
            <a:solidFill>
              <a:srgbClr val="1514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5846d324c395b89b_8_0)">
  <p:cSld name="Generated (h5846d324c395b89b_8_0)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52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4471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type="title"/>
          </p:nvPr>
        </p:nvSpPr>
        <p:spPr>
          <a:xfrm>
            <a:off x="311700" y="821746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20"/>
          <p:cNvSpPr txBox="1"/>
          <p:nvPr>
            <p:ph idx="1" type="body"/>
          </p:nvPr>
        </p:nvSpPr>
        <p:spPr>
          <a:xfrm>
            <a:off x="311700" y="1655746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2" name="Google Shape;8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9" name="Google Shape;8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25"/>
          <p:cNvGrpSpPr/>
          <p:nvPr/>
        </p:nvGrpSpPr>
        <p:grpSpPr>
          <a:xfrm>
            <a:off x="0" y="718642"/>
            <a:ext cx="4572166" cy="461708"/>
            <a:chOff x="0" y="718625"/>
            <a:chExt cx="5211039" cy="642600"/>
          </a:xfrm>
        </p:grpSpPr>
        <p:sp>
          <p:nvSpPr>
            <p:cNvPr id="96" name="Google Shape;96;p25"/>
            <p:cNvSpPr/>
            <p:nvPr/>
          </p:nvSpPr>
          <p:spPr>
            <a:xfrm>
              <a:off x="0" y="718625"/>
              <a:ext cx="4742400" cy="636300"/>
            </a:xfrm>
            <a:prstGeom prst="rect">
              <a:avLst/>
            </a:prstGeom>
            <a:solidFill>
              <a:srgbClr val="15147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02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5"/>
            <p:cNvSpPr txBox="1"/>
            <p:nvPr/>
          </p:nvSpPr>
          <p:spPr>
            <a:xfrm>
              <a:off x="104095" y="718625"/>
              <a:ext cx="4227300" cy="6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>
                  <a:solidFill>
                    <a:schemeClr val="lt1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TITLE</a:t>
              </a:r>
              <a:endParaRPr b="0" i="0" sz="18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  <p:sp>
          <p:nvSpPr>
            <p:cNvPr id="98" name="Google Shape;98;p25"/>
            <p:cNvSpPr/>
            <p:nvPr/>
          </p:nvSpPr>
          <p:spPr>
            <a:xfrm>
              <a:off x="4742439" y="718671"/>
              <a:ext cx="468600" cy="636300"/>
            </a:xfrm>
            <a:prstGeom prst="flowChartDelay">
              <a:avLst/>
            </a:prstGeom>
            <a:solidFill>
              <a:srgbClr val="151471"/>
            </a:solidFill>
            <a:ln>
              <a:noFill/>
            </a:ln>
            <a:effectLst>
              <a:outerShdw blurRad="57150" rotWithShape="0" algn="bl" dir="4800000" dist="19050">
                <a:srgbClr val="000000">
                  <a:alpha val="4902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5"/>
            <p:cNvSpPr/>
            <p:nvPr/>
          </p:nvSpPr>
          <p:spPr>
            <a:xfrm rot="10800000">
              <a:off x="4496830" y="732475"/>
              <a:ext cx="548700" cy="608700"/>
            </a:xfrm>
            <a:prstGeom prst="rect">
              <a:avLst/>
            </a:prstGeom>
            <a:solidFill>
              <a:srgbClr val="1514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9dc2be6bf_19_0)">
  <p:cSld name="Generated (g3f9dc2be6bf_19_0)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13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471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800"/>
              <a:buFont typeface="Montserrat"/>
              <a:buChar char="●"/>
              <a:defRPr i="0" sz="1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○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■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●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○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■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●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○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■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2800"/>
              <a:buFont typeface="Montserrat"/>
              <a:buNone/>
              <a:defRPr b="1" i="0" sz="2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11700" y="14471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800"/>
              <a:buFont typeface="Montserrat"/>
              <a:buChar char="●"/>
              <a:defRPr i="0" sz="18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○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■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●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○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■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●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○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371"/>
              </a:buClr>
              <a:buSzPts val="1400"/>
              <a:buFont typeface="Montserrat"/>
              <a:buChar char="■"/>
              <a:defRPr i="0" sz="14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8.jpg"/><Relationship Id="rId5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1.jp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erin@tepri.org" TargetMode="External"/><Relationship Id="rId4" Type="http://schemas.openxmlformats.org/officeDocument/2006/relationships/hyperlink" Target="mailto:kathy@tepri.org" TargetMode="External"/><Relationship Id="rId5" Type="http://schemas.openxmlformats.org/officeDocument/2006/relationships/hyperlink" Target="mailto:veronique@tepri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80"/>
              <a:t>TEPRI </a:t>
            </a:r>
            <a:r>
              <a:rPr lang="en" sz="3580"/>
              <a:t>Energy Innovation Fund Informational Session</a:t>
            </a:r>
            <a:endParaRPr sz="3580"/>
          </a:p>
        </p:txBody>
      </p:sp>
      <p:sp>
        <p:nvSpPr>
          <p:cNvPr id="108" name="Google Shape;108;p27"/>
          <p:cNvSpPr txBox="1"/>
          <p:nvPr>
            <p:ph idx="1" type="subTitle"/>
          </p:nvPr>
        </p:nvSpPr>
        <p:spPr>
          <a:xfrm>
            <a:off x="366425" y="3206225"/>
            <a:ext cx="8520600" cy="15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2180"/>
              <a:t>October 8th | 1pm </a:t>
            </a:r>
            <a:endParaRPr sz="21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1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2180"/>
              <a:t>Presented by Erin Harper, Project Manager, erin@tepri.org</a:t>
            </a:r>
            <a:endParaRPr sz="218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	</a:t>
            </a:r>
            <a:endParaRPr/>
          </a:p>
        </p:txBody>
      </p:sp>
      <p:sp>
        <p:nvSpPr>
          <p:cNvPr id="114" name="Google Shape;114;p28"/>
          <p:cNvSpPr txBox="1"/>
          <p:nvPr>
            <p:ph idx="1" type="body"/>
          </p:nvPr>
        </p:nvSpPr>
        <p:spPr>
          <a:xfrm>
            <a:off x="311700" y="1447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About TEPRI and staff introductions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About the Energy Innovation Fund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Fund application process 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Project examples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AutoNum type="arabicPeriod"/>
            </a:pPr>
            <a:r>
              <a:rPr lang="en"/>
              <a:t>Session participant Q&amp;A </a:t>
            </a:r>
            <a:endParaRPr/>
          </a:p>
        </p:txBody>
      </p:sp>
      <p:sp>
        <p:nvSpPr>
          <p:cNvPr id="115" name="Google Shape;11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Webinar Housekeeping</a:t>
            </a:r>
            <a:endParaRPr/>
          </a:p>
        </p:txBody>
      </p:sp>
      <p:sp>
        <p:nvSpPr>
          <p:cNvPr id="121" name="Google Shape;121;p29"/>
          <p:cNvSpPr txBox="1"/>
          <p:nvPr>
            <p:ph idx="1" type="body"/>
          </p:nvPr>
        </p:nvSpPr>
        <p:spPr>
          <a:xfrm>
            <a:off x="311700" y="1447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Please enter your questions in the Q&amp;A for the TEPRI staff to answer live or afterwards via email.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are having technical difficulties, please type it in the chat and the TEPRI staff will try to address the issue.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webinar will be recorded and posted to the Fund website, as well as sent to registered attendees by EOD Friday (10/9). </a:t>
            </a:r>
            <a:endParaRPr/>
          </a:p>
        </p:txBody>
      </p:sp>
      <p:sp>
        <p:nvSpPr>
          <p:cNvPr id="122" name="Google Shape;12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0"/>
          <p:cNvSpPr txBox="1"/>
          <p:nvPr/>
        </p:nvSpPr>
        <p:spPr>
          <a:xfrm>
            <a:off x="152275" y="652475"/>
            <a:ext cx="3103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i="0" lang="en" sz="2500" u="none" cap="none" strike="noStrike">
                <a:solidFill>
                  <a:srgbClr val="1213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About TEPRI</a:t>
            </a:r>
            <a:endParaRPr i="0" sz="2500" u="none" cap="none" strike="noStrike">
              <a:solidFill>
                <a:srgbClr val="1213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8" name="Google Shape;128;p30"/>
          <p:cNvSpPr txBox="1"/>
          <p:nvPr/>
        </p:nvSpPr>
        <p:spPr>
          <a:xfrm>
            <a:off x="76075" y="1896000"/>
            <a:ext cx="31551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6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TEPRI advances equitable solutions for affordable, reliable, and clean energy so all people are energy secure.</a:t>
            </a:r>
            <a:endParaRPr b="0" i="0" sz="16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30"/>
          <p:cNvSpPr txBox="1"/>
          <p:nvPr/>
        </p:nvSpPr>
        <p:spPr>
          <a:xfrm>
            <a:off x="3398325" y="2001475"/>
            <a:ext cx="2889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Conduct Research</a:t>
            </a:r>
            <a:endParaRPr b="0" i="0" sz="15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Pilot Solutions</a:t>
            </a:r>
            <a:endParaRPr b="0" i="0" sz="15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Support Energy Partners</a:t>
            </a:r>
            <a:endParaRPr b="0" i="0" sz="15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0" name="Google Shape;130;p30"/>
          <p:cNvCxnSpPr/>
          <p:nvPr/>
        </p:nvCxnSpPr>
        <p:spPr>
          <a:xfrm>
            <a:off x="3398325" y="1809400"/>
            <a:ext cx="0" cy="1941300"/>
          </a:xfrm>
          <a:prstGeom prst="straightConnector1">
            <a:avLst/>
          </a:prstGeom>
          <a:noFill/>
          <a:ln cap="flat" cmpd="sng" w="38100">
            <a:solidFill>
              <a:srgbClr val="12137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30"/>
          <p:cNvSpPr/>
          <p:nvPr/>
        </p:nvSpPr>
        <p:spPr>
          <a:xfrm rot="-1340641">
            <a:off x="6554182" y="334884"/>
            <a:ext cx="258834" cy="342789"/>
          </a:xfrm>
          <a:prstGeom prst="rect">
            <a:avLst/>
          </a:prstGeom>
          <a:solidFill>
            <a:srgbClr val="C07222"/>
          </a:solidFill>
          <a:ln>
            <a:noFill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0"/>
          <p:cNvSpPr/>
          <p:nvPr/>
        </p:nvSpPr>
        <p:spPr>
          <a:xfrm>
            <a:off x="6544675" y="587400"/>
            <a:ext cx="482400" cy="21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30"/>
          <p:cNvPicPr preferRelativeResize="0"/>
          <p:nvPr/>
        </p:nvPicPr>
        <p:blipFill rotWithShape="1">
          <a:blip r:embed="rId3">
            <a:alphaModFix/>
          </a:blip>
          <a:srcRect b="-29038" l="0" r="-31752" t="-2714"/>
          <a:stretch/>
        </p:blipFill>
        <p:spPr>
          <a:xfrm>
            <a:off x="6576725" y="-159325"/>
            <a:ext cx="3598399" cy="68671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</p:pic>
      <p:sp>
        <p:nvSpPr>
          <p:cNvPr id="134" name="Google Shape;134;p30"/>
          <p:cNvSpPr/>
          <p:nvPr/>
        </p:nvSpPr>
        <p:spPr>
          <a:xfrm>
            <a:off x="6498850" y="96025"/>
            <a:ext cx="2822400" cy="309900"/>
          </a:xfrm>
          <a:prstGeom prst="rect">
            <a:avLst/>
          </a:prstGeom>
          <a:solidFill>
            <a:srgbClr val="F6922B"/>
          </a:solidFill>
          <a:ln>
            <a:noFill/>
          </a:ln>
          <a:effectLst>
            <a:outerShdw blurRad="57150" rotWithShape="0" algn="bl" dir="5400000" dist="19050">
              <a:srgbClr val="000000">
                <a:alpha val="490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1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TEPRI Staff - Energy Innovation Fund</a:t>
            </a:r>
            <a:endParaRPr/>
          </a:p>
        </p:txBody>
      </p:sp>
      <p:pic>
        <p:nvPicPr>
          <p:cNvPr id="141" name="Google Shape;141;p31" title="kathy headshot 2023.png"/>
          <p:cNvPicPr preferRelativeResize="0"/>
          <p:nvPr/>
        </p:nvPicPr>
        <p:blipFill rotWithShape="1">
          <a:blip r:embed="rId3">
            <a:alphaModFix/>
          </a:blip>
          <a:srcRect b="13460" l="0" r="0" t="2521"/>
          <a:stretch/>
        </p:blipFill>
        <p:spPr>
          <a:xfrm>
            <a:off x="3606150" y="1809850"/>
            <a:ext cx="1931700" cy="2029500"/>
          </a:xfrm>
          <a:prstGeom prst="ellipse">
            <a:avLst/>
          </a:prstGeom>
          <a:noFill/>
          <a:ln cap="flat" cmpd="sng" w="28575">
            <a:solidFill>
              <a:srgbClr val="12137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2" name="Google Shape;142;p31" title="VPlacke Headshot.png"/>
          <p:cNvPicPr preferRelativeResize="0"/>
          <p:nvPr/>
        </p:nvPicPr>
        <p:blipFill rotWithShape="1">
          <a:blip r:embed="rId4">
            <a:alphaModFix/>
          </a:blip>
          <a:srcRect b="33770" l="0" r="0" t="0"/>
          <a:stretch/>
        </p:blipFill>
        <p:spPr>
          <a:xfrm>
            <a:off x="6295675" y="1809850"/>
            <a:ext cx="2007900" cy="2029500"/>
          </a:xfrm>
          <a:prstGeom prst="ellipse">
            <a:avLst/>
          </a:prstGeom>
          <a:noFill/>
          <a:ln cap="flat" cmpd="sng" w="28575">
            <a:solidFill>
              <a:srgbClr val="12137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31" title="109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951" y="1809850"/>
            <a:ext cx="2007900" cy="2029500"/>
          </a:xfrm>
          <a:prstGeom prst="ellipse">
            <a:avLst/>
          </a:prstGeom>
          <a:noFill/>
          <a:ln cap="flat" cmpd="sng" w="28575">
            <a:solidFill>
              <a:srgbClr val="12137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" name="Google Shape;144;p31"/>
          <p:cNvSpPr txBox="1"/>
          <p:nvPr/>
        </p:nvSpPr>
        <p:spPr>
          <a:xfrm>
            <a:off x="615900" y="3953500"/>
            <a:ext cx="23280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Erin Harper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Project Manager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31"/>
          <p:cNvSpPr txBox="1"/>
          <p:nvPr/>
        </p:nvSpPr>
        <p:spPr>
          <a:xfrm>
            <a:off x="3282000" y="3953500"/>
            <a:ext cx="25800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Kathy Jack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Technical Assistance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31"/>
          <p:cNvSpPr txBox="1"/>
          <p:nvPr/>
        </p:nvSpPr>
        <p:spPr>
          <a:xfrm>
            <a:off x="6009625" y="3953500"/>
            <a:ext cx="25800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Veronique Placke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Technical Assistance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the Energy Innovation Fund</a:t>
            </a:r>
            <a:endParaRPr/>
          </a:p>
        </p:txBody>
      </p:sp>
      <p:sp>
        <p:nvSpPr>
          <p:cNvPr id="153" name="Google Shape;153;p32"/>
          <p:cNvSpPr txBox="1"/>
          <p:nvPr/>
        </p:nvSpPr>
        <p:spPr>
          <a:xfrm>
            <a:off x="3302400" y="4833349"/>
            <a:ext cx="270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Sleepy Hollow Resilience Hub, battery  storage system Holistic Energy Solutions</a:t>
            </a:r>
            <a:r>
              <a:rPr b="0" i="0" lang="en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32"/>
          <p:cNvGrpSpPr/>
          <p:nvPr/>
        </p:nvGrpSpPr>
        <p:grpSpPr>
          <a:xfrm>
            <a:off x="376250" y="1416950"/>
            <a:ext cx="4391100" cy="3485106"/>
            <a:chOff x="-4762" y="-4762"/>
            <a:chExt cx="4391100" cy="3724200"/>
          </a:xfrm>
        </p:grpSpPr>
        <p:pic>
          <p:nvPicPr>
            <p:cNvPr id="155" name="Google Shape;155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4762" y="-4762"/>
              <a:ext cx="4391100" cy="3724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32"/>
            <p:cNvSpPr txBox="1"/>
            <p:nvPr/>
          </p:nvSpPr>
          <p:spPr>
            <a:xfrm>
              <a:off x="190513" y="190498"/>
              <a:ext cx="4089300" cy="333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</a:t>
              </a:r>
              <a:r>
                <a:rPr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b="0"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Energy Innovation Fund supports innovative, community-driven solutions that improve energy affordability, strengthen resilience, and build workforce capacity for low</a:t>
              </a:r>
              <a:r>
                <a:rPr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-income Texans</a:t>
              </a:r>
              <a:r>
                <a:rPr b="0"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b="0" sz="1500">
                <a:solidFill>
                  <a:srgbClr val="1514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45720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rgbClr val="1514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23850" lvl="0" marL="457200" rtl="0" algn="l">
                <a:spcBef>
                  <a:spcPts val="450"/>
                </a:spcBef>
                <a:spcAft>
                  <a:spcPts val="0"/>
                </a:spcAft>
                <a:buClr>
                  <a:srgbClr val="151471"/>
                </a:buClr>
                <a:buSzPts val="1500"/>
                <a:buFont typeface="Montserrat"/>
                <a:buChar char="●"/>
              </a:pPr>
              <a:r>
                <a:rPr b="1"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Priority Geographies: </a:t>
              </a:r>
              <a:r>
                <a:rPr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Armstrong, Ellis, Haskell, and Wilbarger counties, with other surrounding </a:t>
              </a:r>
              <a:r>
                <a:rPr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eligible</a:t>
              </a:r>
              <a:r>
                <a:rPr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areas</a:t>
              </a:r>
              <a:endParaRPr sz="1500">
                <a:solidFill>
                  <a:srgbClr val="1514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45720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rgbClr val="1514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23850" lvl="0" marL="457200" rtl="0" algn="l">
                <a:spcBef>
                  <a:spcPts val="450"/>
                </a:spcBef>
                <a:spcAft>
                  <a:spcPts val="0"/>
                </a:spcAft>
                <a:buClr>
                  <a:srgbClr val="151471"/>
                </a:buClr>
                <a:buSzPts val="1500"/>
                <a:buFont typeface="Montserrat"/>
                <a:buChar char="●"/>
              </a:pPr>
              <a:r>
                <a:rPr b="1"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Priority Areas:</a:t>
              </a:r>
              <a:r>
                <a:rPr b="0" lang="en" sz="1500">
                  <a:solidFill>
                    <a:srgbClr val="1514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Rural Innovation &amp; Multifamily Housing Energy Solutions</a:t>
              </a:r>
              <a:endParaRPr b="0" sz="1500">
                <a:solidFill>
                  <a:srgbClr val="1514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450"/>
                </a:spcAft>
                <a:buNone/>
              </a:pPr>
              <a:r>
                <a:t/>
              </a:r>
              <a:endParaRPr sz="1500">
                <a:solidFill>
                  <a:srgbClr val="1514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57" name="Google Shape;157;p32" title="North texas map edited .png"/>
          <p:cNvPicPr preferRelativeResize="0"/>
          <p:nvPr/>
        </p:nvPicPr>
        <p:blipFill rotWithShape="1">
          <a:blip r:embed="rId5">
            <a:alphaModFix/>
          </a:blip>
          <a:srcRect b="0" l="24346" r="0" t="0"/>
          <a:stretch/>
        </p:blipFill>
        <p:spPr>
          <a:xfrm>
            <a:off x="5011875" y="1451300"/>
            <a:ext cx="3896933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/>
          <p:nvPr/>
        </p:nvSpPr>
        <p:spPr>
          <a:xfrm>
            <a:off x="409575" y="1504950"/>
            <a:ext cx="3276600" cy="3158400"/>
          </a:xfrm>
          <a:prstGeom prst="roundRect">
            <a:avLst>
              <a:gd fmla="val 6333" name="adj"/>
            </a:avLst>
          </a:prstGeom>
          <a:solidFill>
            <a:srgbClr val="F6922B">
              <a:alpha val="259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33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Grant Awards and Eligible Activities</a:t>
            </a:r>
            <a:endParaRPr/>
          </a:p>
        </p:txBody>
      </p:sp>
      <p:sp>
        <p:nvSpPr>
          <p:cNvPr id="165" name="Google Shape;16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3"/>
          <p:cNvSpPr txBox="1"/>
          <p:nvPr/>
        </p:nvSpPr>
        <p:spPr>
          <a:xfrm>
            <a:off x="509625" y="1609075"/>
            <a:ext cx="30765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EE4000"/>
                </a:solidFill>
                <a:latin typeface="Montserrat"/>
                <a:ea typeface="Montserrat"/>
                <a:cs typeface="Montserrat"/>
                <a:sym typeface="Montserrat"/>
              </a:rPr>
              <a:t>Grant awards will be between $25,000 - $250,000</a:t>
            </a:r>
            <a:endParaRPr b="1" sz="1500">
              <a:solidFill>
                <a:srgbClr val="EE4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561975" y="2447275"/>
            <a:ext cx="2943300" cy="19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Award amounts depend directly on overall project scope and anticipated impact.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Fund will be awarding a variety of project scope sizes.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Matching funds are not required but are strongly encouraged.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33"/>
          <p:cNvSpPr/>
          <p:nvPr/>
        </p:nvSpPr>
        <p:spPr>
          <a:xfrm>
            <a:off x="3800475" y="1504950"/>
            <a:ext cx="4362600" cy="3158400"/>
          </a:xfrm>
          <a:prstGeom prst="roundRect">
            <a:avLst>
              <a:gd fmla="val 6032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33"/>
          <p:cNvSpPr txBox="1"/>
          <p:nvPr/>
        </p:nvSpPr>
        <p:spPr>
          <a:xfrm>
            <a:off x="4000575" y="1656700"/>
            <a:ext cx="3581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Eligible Activities </a:t>
            </a:r>
            <a:endParaRPr b="1" sz="15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33"/>
          <p:cNvSpPr txBox="1"/>
          <p:nvPr/>
        </p:nvSpPr>
        <p:spPr>
          <a:xfrm>
            <a:off x="4114800" y="2066925"/>
            <a:ext cx="38007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33"/>
          <p:cNvSpPr txBox="1"/>
          <p:nvPr/>
        </p:nvSpPr>
        <p:spPr>
          <a:xfrm>
            <a:off x="4000575" y="3114750"/>
            <a:ext cx="3581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Non-eligible Activities</a:t>
            </a:r>
            <a:endParaRPr b="1" sz="15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33"/>
          <p:cNvSpPr txBox="1"/>
          <p:nvPr/>
        </p:nvSpPr>
        <p:spPr>
          <a:xfrm>
            <a:off x="4429125" y="3752850"/>
            <a:ext cx="3400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33"/>
          <p:cNvSpPr txBox="1"/>
          <p:nvPr/>
        </p:nvSpPr>
        <p:spPr>
          <a:xfrm>
            <a:off x="4062525" y="3611550"/>
            <a:ext cx="34575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Political/lobbying activities, debt servicing, endowments, unrelated operating expenses, fundraising, regranting, and direct financial aid to individuals.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33"/>
          <p:cNvSpPr txBox="1"/>
          <p:nvPr/>
        </p:nvSpPr>
        <p:spPr>
          <a:xfrm>
            <a:off x="4062525" y="2004775"/>
            <a:ext cx="3681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Energy efficiency and weatherization, pre-weatherization and health and safety improvements, solar and BESS systems, energy workforce development programs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 Application Process</a:t>
            </a:r>
            <a:endParaRPr/>
          </a:p>
        </p:txBody>
      </p:sp>
      <p:cxnSp>
        <p:nvCxnSpPr>
          <p:cNvPr id="180" name="Google Shape;180;p34"/>
          <p:cNvCxnSpPr/>
          <p:nvPr/>
        </p:nvCxnSpPr>
        <p:spPr>
          <a:xfrm>
            <a:off x="566032" y="2725365"/>
            <a:ext cx="7904100" cy="9000"/>
          </a:xfrm>
          <a:prstGeom prst="straightConnector1">
            <a:avLst/>
          </a:prstGeom>
          <a:noFill/>
          <a:ln cap="flat" cmpd="sng" w="28575">
            <a:solidFill>
              <a:srgbClr val="12137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34"/>
          <p:cNvSpPr/>
          <p:nvPr/>
        </p:nvSpPr>
        <p:spPr>
          <a:xfrm>
            <a:off x="1114250" y="2499601"/>
            <a:ext cx="477600" cy="467700"/>
          </a:xfrm>
          <a:prstGeom prst="ellipse">
            <a:avLst/>
          </a:prstGeom>
          <a:solidFill>
            <a:srgbClr val="FCE5CD"/>
          </a:solidFill>
          <a:ln cap="flat" cmpd="sng" w="9525">
            <a:solidFill>
              <a:srgbClr val="F67D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67D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</a:t>
            </a:r>
            <a:endParaRPr>
              <a:solidFill>
                <a:srgbClr val="F67D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82" name="Google Shape;182;p34"/>
          <p:cNvSpPr/>
          <p:nvPr/>
        </p:nvSpPr>
        <p:spPr>
          <a:xfrm>
            <a:off x="5483000" y="2499601"/>
            <a:ext cx="477600" cy="467700"/>
          </a:xfrm>
          <a:prstGeom prst="ellipse">
            <a:avLst/>
          </a:prstGeom>
          <a:solidFill>
            <a:srgbClr val="E2E8F0"/>
          </a:solidFill>
          <a:ln cap="flat" cmpd="sng" w="9525">
            <a:solidFill>
              <a:srgbClr val="6474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514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</a:t>
            </a:r>
            <a:endParaRPr>
              <a:solidFill>
                <a:srgbClr val="1514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83" name="Google Shape;183;p34"/>
          <p:cNvSpPr/>
          <p:nvPr/>
        </p:nvSpPr>
        <p:spPr>
          <a:xfrm>
            <a:off x="3598450" y="2499601"/>
            <a:ext cx="477600" cy="467700"/>
          </a:xfrm>
          <a:prstGeom prst="ellipse">
            <a:avLst/>
          </a:prstGeom>
          <a:solidFill>
            <a:srgbClr val="E2E8F0"/>
          </a:solidFill>
          <a:ln cap="flat" cmpd="sng" w="9525">
            <a:solidFill>
              <a:srgbClr val="6474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514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</a:t>
            </a:r>
            <a:endParaRPr>
              <a:solidFill>
                <a:srgbClr val="1514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84" name="Google Shape;184;p34"/>
          <p:cNvSpPr/>
          <p:nvPr/>
        </p:nvSpPr>
        <p:spPr>
          <a:xfrm>
            <a:off x="7367550" y="2499601"/>
            <a:ext cx="477600" cy="467700"/>
          </a:xfrm>
          <a:prstGeom prst="ellipse">
            <a:avLst/>
          </a:prstGeom>
          <a:solidFill>
            <a:srgbClr val="E2E8F0"/>
          </a:solidFill>
          <a:ln cap="flat" cmpd="sng" w="9525">
            <a:solidFill>
              <a:srgbClr val="6474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5147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4</a:t>
            </a:r>
            <a:endParaRPr>
              <a:solidFill>
                <a:srgbClr val="15147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cxnSp>
        <p:nvCxnSpPr>
          <p:cNvPr id="185" name="Google Shape;185;p34"/>
          <p:cNvCxnSpPr/>
          <p:nvPr/>
        </p:nvCxnSpPr>
        <p:spPr>
          <a:xfrm>
            <a:off x="2593050" y="2739732"/>
            <a:ext cx="4200" cy="1447200"/>
          </a:xfrm>
          <a:prstGeom prst="straightConnector1">
            <a:avLst/>
          </a:prstGeom>
          <a:noFill/>
          <a:ln cap="flat" cmpd="sng" w="19050">
            <a:solidFill>
              <a:srgbClr val="F67D0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86" name="Google Shape;186;p34"/>
          <p:cNvSpPr txBox="1"/>
          <p:nvPr/>
        </p:nvSpPr>
        <p:spPr>
          <a:xfrm>
            <a:off x="2678100" y="3286695"/>
            <a:ext cx="3164100" cy="7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2137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TEPRI sends invitation to apply to RFP, notice to reapply, or notice of non-acceptance of project concept </a:t>
            </a:r>
            <a:endParaRPr sz="1300">
              <a:solidFill>
                <a:srgbClr val="12137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7" name="Google Shape;187;p34"/>
          <p:cNvSpPr txBox="1"/>
          <p:nvPr/>
        </p:nvSpPr>
        <p:spPr>
          <a:xfrm>
            <a:off x="343700" y="1744625"/>
            <a:ext cx="2018700" cy="7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67D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Apply with </a:t>
            </a:r>
            <a:r>
              <a:rPr lang="en" sz="1200">
                <a:solidFill>
                  <a:srgbClr val="F67D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initial</a:t>
            </a:r>
            <a:r>
              <a:rPr lang="en" sz="1200">
                <a:solidFill>
                  <a:srgbClr val="F67D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project concept on Fund Website</a:t>
            </a:r>
            <a:endParaRPr sz="1200">
              <a:solidFill>
                <a:srgbClr val="F67D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8" name="Google Shape;188;p34"/>
          <p:cNvSpPr txBox="1"/>
          <p:nvPr/>
        </p:nvSpPr>
        <p:spPr>
          <a:xfrm>
            <a:off x="2827900" y="1744574"/>
            <a:ext cx="2018700" cy="7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5147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Receive technical assistance from TEPRI and partners, if needed</a:t>
            </a:r>
            <a:endParaRPr sz="1200">
              <a:solidFill>
                <a:srgbClr val="15147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9" name="Google Shape;189;p34"/>
          <p:cNvSpPr txBox="1"/>
          <p:nvPr/>
        </p:nvSpPr>
        <p:spPr>
          <a:xfrm>
            <a:off x="4900400" y="1830863"/>
            <a:ext cx="16428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5147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Submit full application for review</a:t>
            </a:r>
            <a:endParaRPr sz="1200">
              <a:solidFill>
                <a:srgbClr val="15147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0" name="Google Shape;190;p34"/>
          <p:cNvSpPr txBox="1"/>
          <p:nvPr/>
        </p:nvSpPr>
        <p:spPr>
          <a:xfrm>
            <a:off x="6731100" y="1917125"/>
            <a:ext cx="17505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5147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Receive notification of funding decision</a:t>
            </a:r>
            <a:endParaRPr sz="1200">
              <a:solidFill>
                <a:srgbClr val="15147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1" name="Google Shape;19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/>
          <p:nvPr/>
        </p:nvSpPr>
        <p:spPr>
          <a:xfrm>
            <a:off x="508050" y="1831687"/>
            <a:ext cx="7497000" cy="571500"/>
          </a:xfrm>
          <a:prstGeom prst="roundRect">
            <a:avLst>
              <a:gd fmla="val 1333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35"/>
          <p:cNvSpPr/>
          <p:nvPr/>
        </p:nvSpPr>
        <p:spPr>
          <a:xfrm>
            <a:off x="508059" y="3364293"/>
            <a:ext cx="7497079" cy="685857"/>
          </a:xfrm>
          <a:prstGeom prst="roundRect">
            <a:avLst>
              <a:gd fmla="val 1333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35"/>
          <p:cNvSpPr txBox="1"/>
          <p:nvPr/>
        </p:nvSpPr>
        <p:spPr>
          <a:xfrm>
            <a:off x="892509" y="3390625"/>
            <a:ext cx="91608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October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2026 – May 2027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RFP Submission, Eligibility Review, and Funding Decisions</a:t>
            </a:r>
            <a:endParaRPr sz="1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Funding recommendations are typically made every two months</a:t>
            </a:r>
            <a:endParaRPr sz="1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9" name="Google Shape;199;p35"/>
          <p:cNvSpPr/>
          <p:nvPr/>
        </p:nvSpPr>
        <p:spPr>
          <a:xfrm>
            <a:off x="508050" y="4151145"/>
            <a:ext cx="7497000" cy="571500"/>
          </a:xfrm>
          <a:prstGeom prst="roundRect">
            <a:avLst>
              <a:gd fmla="val 13333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892509" y="4246400"/>
            <a:ext cx="7315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December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2026 – May 2027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5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Award Notifications &amp; Grant Agreement Execution </a:t>
            </a:r>
            <a:endParaRPr sz="1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1" name="Google Shape;201;p35"/>
          <p:cNvSpPr/>
          <p:nvPr/>
        </p:nvSpPr>
        <p:spPr>
          <a:xfrm>
            <a:off x="508065" y="2514428"/>
            <a:ext cx="7497079" cy="726914"/>
          </a:xfrm>
          <a:prstGeom prst="roundRect">
            <a:avLst>
              <a:gd fmla="val 10526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35"/>
          <p:cNvSpPr txBox="1"/>
          <p:nvPr/>
        </p:nvSpPr>
        <p:spPr>
          <a:xfrm>
            <a:off x="892509" y="2585050"/>
            <a:ext cx="91608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September 2026 – April 2027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Concept Review and Invitation for RFP Application</a:t>
            </a:r>
            <a:endParaRPr sz="1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Typically a two week turnaround for concept submission and notification of invitation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35"/>
          <p:cNvSpPr txBox="1"/>
          <p:nvPr/>
        </p:nvSpPr>
        <p:spPr>
          <a:xfrm>
            <a:off x="892513" y="1926934"/>
            <a:ext cx="7315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September 2026 – March 2027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5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Initial Project Concept</a:t>
            </a:r>
            <a:r>
              <a:rPr lang="en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Submission Period </a:t>
            </a: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(Rolling Basis)</a:t>
            </a:r>
            <a:endParaRPr sz="1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4" name="Google Shape;204;p35"/>
          <p:cNvSpPr/>
          <p:nvPr/>
        </p:nvSpPr>
        <p:spPr>
          <a:xfrm>
            <a:off x="508050" y="1183989"/>
            <a:ext cx="7497000" cy="533400"/>
          </a:xfrm>
          <a:prstGeom prst="roundRect">
            <a:avLst>
              <a:gd fmla="val 14285" name="adj"/>
            </a:avLst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35"/>
          <p:cNvSpPr txBox="1"/>
          <p:nvPr/>
        </p:nvSpPr>
        <p:spPr>
          <a:xfrm>
            <a:off x="892513" y="1279234"/>
            <a:ext cx="7315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September 2026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5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RFP Released</a:t>
            </a:r>
            <a:endParaRPr sz="12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6" name="Google Shape;206;p35"/>
          <p:cNvSpPr txBox="1"/>
          <p:nvPr>
            <p:ph type="title"/>
          </p:nvPr>
        </p:nvSpPr>
        <p:spPr>
          <a:xfrm>
            <a:off x="311700" y="650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6410"/>
              <a:buFont typeface="Arial"/>
              <a:buNone/>
            </a:pPr>
            <a:r>
              <a:rPr lang="en" sz="1950"/>
              <a:t>Applications Are Evaluated on a Rolling Basis Through March 2027</a:t>
            </a:r>
            <a:endParaRPr/>
          </a:p>
        </p:txBody>
      </p:sp>
      <p:grpSp>
        <p:nvGrpSpPr>
          <p:cNvPr id="207" name="Google Shape;207;p35"/>
          <p:cNvGrpSpPr/>
          <p:nvPr/>
        </p:nvGrpSpPr>
        <p:grpSpPr>
          <a:xfrm>
            <a:off x="635920" y="1180217"/>
            <a:ext cx="137100" cy="3542700"/>
            <a:chOff x="449145" y="1180217"/>
            <a:chExt cx="137100" cy="3542700"/>
          </a:xfrm>
        </p:grpSpPr>
        <p:cxnSp>
          <p:nvCxnSpPr>
            <p:cNvPr id="208" name="Google Shape;208;p35"/>
            <p:cNvCxnSpPr/>
            <p:nvPr/>
          </p:nvCxnSpPr>
          <p:spPr>
            <a:xfrm flipH="1">
              <a:off x="508695" y="1180217"/>
              <a:ext cx="18000" cy="3542700"/>
            </a:xfrm>
            <a:prstGeom prst="straightConnector1">
              <a:avLst/>
            </a:prstGeom>
            <a:noFill/>
            <a:ln cap="flat" cmpd="sng" w="28575">
              <a:solidFill>
                <a:srgbClr val="F67D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9" name="Google Shape;209;p35"/>
            <p:cNvSpPr/>
            <p:nvPr/>
          </p:nvSpPr>
          <p:spPr>
            <a:xfrm>
              <a:off x="449145" y="1390583"/>
              <a:ext cx="137100" cy="137100"/>
            </a:xfrm>
            <a:prstGeom prst="flowChartConnector">
              <a:avLst/>
            </a:prstGeom>
            <a:solidFill>
              <a:srgbClr val="F6922B"/>
            </a:solidFill>
            <a:ln cap="flat" cmpd="sng" w="9525">
              <a:solidFill>
                <a:srgbClr val="F67D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0" name="Google Shape;210;p35"/>
            <p:cNvSpPr/>
            <p:nvPr/>
          </p:nvSpPr>
          <p:spPr>
            <a:xfrm>
              <a:off x="449145" y="2047370"/>
              <a:ext cx="137100" cy="137100"/>
            </a:xfrm>
            <a:prstGeom prst="flowChartConnector">
              <a:avLst/>
            </a:prstGeom>
            <a:solidFill>
              <a:srgbClr val="F6922B"/>
            </a:solidFill>
            <a:ln cap="flat" cmpd="sng" w="9525">
              <a:solidFill>
                <a:srgbClr val="F67D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1" name="Google Shape;211;p35"/>
            <p:cNvSpPr/>
            <p:nvPr/>
          </p:nvSpPr>
          <p:spPr>
            <a:xfrm>
              <a:off x="449145" y="2815183"/>
              <a:ext cx="137100" cy="137100"/>
            </a:xfrm>
            <a:prstGeom prst="flowChartConnector">
              <a:avLst/>
            </a:prstGeom>
            <a:solidFill>
              <a:srgbClr val="F6922B"/>
            </a:solidFill>
            <a:ln cap="flat" cmpd="sng" w="9525">
              <a:solidFill>
                <a:srgbClr val="F67D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2" name="Google Shape;212;p35"/>
            <p:cNvSpPr/>
            <p:nvPr/>
          </p:nvSpPr>
          <p:spPr>
            <a:xfrm>
              <a:off x="449145" y="3638683"/>
              <a:ext cx="137100" cy="137100"/>
            </a:xfrm>
            <a:prstGeom prst="flowChartConnector">
              <a:avLst/>
            </a:prstGeom>
            <a:solidFill>
              <a:srgbClr val="F6922B"/>
            </a:solidFill>
            <a:ln cap="flat" cmpd="sng" w="9525">
              <a:solidFill>
                <a:srgbClr val="F67D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3" name="Google Shape;213;p35"/>
            <p:cNvSpPr/>
            <p:nvPr/>
          </p:nvSpPr>
          <p:spPr>
            <a:xfrm>
              <a:off x="449145" y="4368358"/>
              <a:ext cx="137100" cy="137100"/>
            </a:xfrm>
            <a:prstGeom prst="flowChartConnector">
              <a:avLst/>
            </a:prstGeom>
            <a:solidFill>
              <a:srgbClr val="F6922B"/>
            </a:solidFill>
            <a:ln cap="flat" cmpd="sng" w="9525">
              <a:solidFill>
                <a:srgbClr val="F67D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14" name="Google Shape;21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Concept Requirements </a:t>
            </a:r>
            <a:endParaRPr/>
          </a:p>
        </p:txBody>
      </p:sp>
      <p:sp>
        <p:nvSpPr>
          <p:cNvPr id="220" name="Google Shape;220;p36"/>
          <p:cNvSpPr txBox="1"/>
          <p:nvPr>
            <p:ph idx="1" type="body"/>
          </p:nvPr>
        </p:nvSpPr>
        <p:spPr>
          <a:xfrm>
            <a:off x="1114425" y="2018650"/>
            <a:ext cx="771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Community Need or Opportunity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Proposed Project or Solution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Population or Community Expected to Benefit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Alignment with Energy Innovation Fund Goals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1" name="Google Shape;22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36"/>
          <p:cNvSpPr/>
          <p:nvPr/>
        </p:nvSpPr>
        <p:spPr>
          <a:xfrm>
            <a:off x="838200" y="2143125"/>
            <a:ext cx="257100" cy="219000"/>
          </a:xfrm>
          <a:prstGeom prst="homePlate">
            <a:avLst>
              <a:gd fmla="val 50000" name="adj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36"/>
          <p:cNvSpPr/>
          <p:nvPr/>
        </p:nvSpPr>
        <p:spPr>
          <a:xfrm>
            <a:off x="838200" y="2698750"/>
            <a:ext cx="257100" cy="219000"/>
          </a:xfrm>
          <a:prstGeom prst="homePlate">
            <a:avLst>
              <a:gd fmla="val 50000" name="adj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36"/>
          <p:cNvSpPr/>
          <p:nvPr/>
        </p:nvSpPr>
        <p:spPr>
          <a:xfrm>
            <a:off x="838200" y="3254375"/>
            <a:ext cx="257100" cy="219000"/>
          </a:xfrm>
          <a:prstGeom prst="homePlate">
            <a:avLst>
              <a:gd fmla="val 50000" name="adj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6"/>
          <p:cNvSpPr/>
          <p:nvPr/>
        </p:nvSpPr>
        <p:spPr>
          <a:xfrm>
            <a:off x="838200" y="3810000"/>
            <a:ext cx="257100" cy="219000"/>
          </a:xfrm>
          <a:prstGeom prst="homePlate">
            <a:avLst>
              <a:gd fmla="val 50000" name="adj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36"/>
          <p:cNvSpPr txBox="1"/>
          <p:nvPr/>
        </p:nvSpPr>
        <p:spPr>
          <a:xfrm>
            <a:off x="428625" y="1483338"/>
            <a:ext cx="4924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A one-to-two page </a:t>
            </a: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write</a:t>
            </a:r>
            <a:r>
              <a:rPr lang="en" sz="18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 up of: </a:t>
            </a:r>
            <a:endParaRPr sz="18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/>
          <p:nvPr/>
        </p:nvSpPr>
        <p:spPr>
          <a:xfrm>
            <a:off x="457200" y="1638300"/>
            <a:ext cx="5543400" cy="1295400"/>
          </a:xfrm>
          <a:prstGeom prst="roundRect">
            <a:avLst>
              <a:gd fmla="val 6666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7"/>
          <p:cNvSpPr/>
          <p:nvPr/>
        </p:nvSpPr>
        <p:spPr>
          <a:xfrm>
            <a:off x="457200" y="1638300"/>
            <a:ext cx="76200" cy="1295400"/>
          </a:xfrm>
          <a:prstGeom prst="roundRect">
            <a:avLst>
              <a:gd fmla="val 50000" name="adj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37"/>
          <p:cNvSpPr txBox="1"/>
          <p:nvPr/>
        </p:nvSpPr>
        <p:spPr>
          <a:xfrm>
            <a:off x="638175" y="1770900"/>
            <a:ext cx="50985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67D0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Project Approach</a:t>
            </a:r>
            <a:endParaRPr>
              <a:solidFill>
                <a:srgbClr val="F67D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A5568"/>
                </a:solidFill>
                <a:latin typeface="Montserrat"/>
                <a:ea typeface="Montserrat"/>
                <a:cs typeface="Montserrat"/>
                <a:sym typeface="Montserrat"/>
              </a:rPr>
              <a:t>Detailed project description including community need,  proposed solution in detail, and h</a:t>
            </a:r>
            <a:r>
              <a:rPr lang="en" sz="1100">
                <a:solidFill>
                  <a:srgbClr val="4A5568"/>
                </a:solidFill>
                <a:latin typeface="Montserrat"/>
                <a:ea typeface="Montserrat"/>
                <a:cs typeface="Montserrat"/>
                <a:sym typeface="Montserrat"/>
              </a:rPr>
              <a:t>ow the project serves geographic areas, fund priority areas, and LMI (low-to-moderate income) communities directly and effectively.</a:t>
            </a:r>
            <a:endParaRPr sz="1100">
              <a:solidFill>
                <a:srgbClr val="4A556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34" name="Google Shape;234;p37"/>
          <p:cNvGrpSpPr/>
          <p:nvPr/>
        </p:nvGrpSpPr>
        <p:grpSpPr>
          <a:xfrm>
            <a:off x="457200" y="3009891"/>
            <a:ext cx="5543493" cy="1105111"/>
            <a:chOff x="0" y="0"/>
            <a:chExt cx="4000500" cy="1428900"/>
          </a:xfrm>
        </p:grpSpPr>
        <p:sp>
          <p:nvSpPr>
            <p:cNvPr id="235" name="Google Shape;235;p37"/>
            <p:cNvSpPr/>
            <p:nvPr/>
          </p:nvSpPr>
          <p:spPr>
            <a:xfrm>
              <a:off x="0" y="0"/>
              <a:ext cx="4000500" cy="1428900"/>
            </a:xfrm>
            <a:prstGeom prst="roundRect">
              <a:avLst>
                <a:gd fmla="val 6666" name="adj"/>
              </a:avLst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6" name="Google Shape;236;p37"/>
            <p:cNvSpPr/>
            <p:nvPr/>
          </p:nvSpPr>
          <p:spPr>
            <a:xfrm>
              <a:off x="0" y="0"/>
              <a:ext cx="57300" cy="1428900"/>
            </a:xfrm>
            <a:prstGeom prst="roundRect">
              <a:avLst>
                <a:gd fmla="val 50000" name="adj"/>
              </a:avLst>
            </a:prstGeom>
            <a:solidFill>
              <a:srgbClr val="F67D0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7" name="Google Shape;237;p37"/>
            <p:cNvSpPr txBox="1"/>
            <p:nvPr/>
          </p:nvSpPr>
          <p:spPr>
            <a:xfrm>
              <a:off x="164971" y="171462"/>
              <a:ext cx="3645000" cy="112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67D0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Project Budget</a:t>
              </a:r>
              <a:endParaRPr>
                <a:solidFill>
                  <a:srgbClr val="F67D00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rgbClr val="4A556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comprehensive budget detailing efficient grant use, leveraged support, and a long-term strategy for post-grant operations (if applicable).</a:t>
              </a:r>
              <a:endParaRPr sz="1100">
                <a:solidFill>
                  <a:srgbClr val="4A556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38" name="Google Shape;238;p37"/>
          <p:cNvGrpSpPr/>
          <p:nvPr/>
        </p:nvGrpSpPr>
        <p:grpSpPr>
          <a:xfrm>
            <a:off x="6134100" y="1638300"/>
            <a:ext cx="2628729" cy="1295441"/>
            <a:chOff x="0" y="0"/>
            <a:chExt cx="4000500" cy="1428900"/>
          </a:xfrm>
        </p:grpSpPr>
        <p:sp>
          <p:nvSpPr>
            <p:cNvPr id="239" name="Google Shape;239;p37"/>
            <p:cNvSpPr/>
            <p:nvPr/>
          </p:nvSpPr>
          <p:spPr>
            <a:xfrm>
              <a:off x="0" y="0"/>
              <a:ext cx="4000500" cy="1428900"/>
            </a:xfrm>
            <a:prstGeom prst="roundRect">
              <a:avLst>
                <a:gd fmla="val 6666" name="adj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0" name="Google Shape;240;p37"/>
            <p:cNvSpPr txBox="1"/>
            <p:nvPr/>
          </p:nvSpPr>
          <p:spPr>
            <a:xfrm>
              <a:off x="163906" y="181957"/>
              <a:ext cx="3544500" cy="112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A253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Organizational Financial Information</a:t>
              </a:r>
              <a:endParaRPr>
                <a:solidFill>
                  <a:srgbClr val="1A2530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450"/>
                </a:spcAft>
                <a:buNone/>
              </a:pPr>
              <a:r>
                <a:rPr lang="en" sz="1100">
                  <a:solidFill>
                    <a:srgbClr val="4A556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Organizational </a:t>
              </a:r>
              <a:r>
                <a:rPr lang="en" sz="1100">
                  <a:solidFill>
                    <a:srgbClr val="4A556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structure, operating budget, and financial statements </a:t>
              </a:r>
              <a:endParaRPr sz="1100">
                <a:solidFill>
                  <a:srgbClr val="4A556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41" name="Google Shape;241;p37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RFP Requirements</a:t>
            </a:r>
            <a:endParaRPr/>
          </a:p>
        </p:txBody>
      </p:sp>
      <p:sp>
        <p:nvSpPr>
          <p:cNvPr id="242" name="Google Shape;24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3" name="Google Shape;243;p37"/>
          <p:cNvGrpSpPr/>
          <p:nvPr/>
        </p:nvGrpSpPr>
        <p:grpSpPr>
          <a:xfrm>
            <a:off x="6134100" y="3009900"/>
            <a:ext cx="2628729" cy="1105111"/>
            <a:chOff x="0" y="0"/>
            <a:chExt cx="4000500" cy="1428900"/>
          </a:xfrm>
        </p:grpSpPr>
        <p:sp>
          <p:nvSpPr>
            <p:cNvPr id="244" name="Google Shape;244;p37"/>
            <p:cNvSpPr/>
            <p:nvPr/>
          </p:nvSpPr>
          <p:spPr>
            <a:xfrm>
              <a:off x="0" y="0"/>
              <a:ext cx="4000500" cy="1428900"/>
            </a:xfrm>
            <a:prstGeom prst="roundRect">
              <a:avLst>
                <a:gd fmla="val 6666" name="adj"/>
              </a:avLst>
            </a:prstGeom>
            <a:solidFill>
              <a:srgbClr val="F3F3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5" name="Google Shape;245;p37"/>
            <p:cNvSpPr txBox="1"/>
            <p:nvPr/>
          </p:nvSpPr>
          <p:spPr>
            <a:xfrm>
              <a:off x="155457" y="171451"/>
              <a:ext cx="3714600" cy="112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1A253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Supporting Documentation</a:t>
              </a:r>
              <a:endParaRPr>
                <a:solidFill>
                  <a:srgbClr val="1A2530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4A556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Proof of legal status, partnerships, site authorization</a:t>
              </a:r>
              <a:endParaRPr sz="1100">
                <a:solidFill>
                  <a:srgbClr val="4A556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"/>
          <p:cNvSpPr txBox="1"/>
          <p:nvPr>
            <p:ph type="title"/>
          </p:nvPr>
        </p:nvSpPr>
        <p:spPr>
          <a:xfrm>
            <a:off x="311700" y="739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Tips for a Successful Grant Application	</a:t>
            </a:r>
            <a:endParaRPr/>
          </a:p>
        </p:txBody>
      </p:sp>
      <p:sp>
        <p:nvSpPr>
          <p:cNvPr id="251" name="Google Shape;251;p38"/>
          <p:cNvSpPr txBox="1"/>
          <p:nvPr>
            <p:ph idx="1" type="body"/>
          </p:nvPr>
        </p:nvSpPr>
        <p:spPr>
          <a:xfrm>
            <a:off x="919500" y="1447150"/>
            <a:ext cx="7853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Have a </a:t>
            </a:r>
            <a:r>
              <a:rPr b="1" lang="en" sz="1700">
                <a:solidFill>
                  <a:srgbClr val="F67D00"/>
                </a:solidFill>
              </a:rPr>
              <a:t>direct benefit</a:t>
            </a:r>
            <a:r>
              <a:rPr lang="en" sz="1700">
                <a:solidFill>
                  <a:schemeClr val="dk1"/>
                </a:solidFill>
              </a:rPr>
              <a:t> for low-income households or residents as well as priority populations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Have </a:t>
            </a:r>
            <a:r>
              <a:rPr lang="en" sz="1700">
                <a:solidFill>
                  <a:schemeClr val="dk1"/>
                </a:solidFill>
              </a:rPr>
              <a:t>measurable</a:t>
            </a:r>
            <a:r>
              <a:rPr lang="en" sz="1700">
                <a:solidFill>
                  <a:schemeClr val="dk1"/>
                </a:solidFill>
              </a:rPr>
              <a:t> </a:t>
            </a:r>
            <a:r>
              <a:rPr b="1" lang="en" sz="1700">
                <a:solidFill>
                  <a:srgbClr val="F67D00"/>
                </a:solidFill>
              </a:rPr>
              <a:t>energy savings or energy benefits</a:t>
            </a:r>
            <a:r>
              <a:rPr lang="en" sz="1700">
                <a:solidFill>
                  <a:schemeClr val="dk1"/>
                </a:solidFill>
              </a:rPr>
              <a:t> for residents or organizations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Have a </a:t>
            </a:r>
            <a:r>
              <a:rPr b="1" lang="en" sz="1700">
                <a:solidFill>
                  <a:srgbClr val="F67D00"/>
                </a:solidFill>
              </a:rPr>
              <a:t>partnership</a:t>
            </a:r>
            <a:r>
              <a:rPr lang="en" sz="1700">
                <a:solidFill>
                  <a:schemeClr val="dk1"/>
                </a:solidFill>
              </a:rPr>
              <a:t> with a local community organization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Have a </a:t>
            </a:r>
            <a:r>
              <a:rPr b="1" lang="en" sz="1700">
                <a:solidFill>
                  <a:srgbClr val="F67D00"/>
                </a:solidFill>
              </a:rPr>
              <a:t>targeted approach</a:t>
            </a:r>
            <a:r>
              <a:rPr lang="en" sz="1700">
                <a:solidFill>
                  <a:schemeClr val="dk1"/>
                </a:solidFill>
              </a:rPr>
              <a:t> that can be deployed in 12-18 months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2400"/>
              </a:spcBef>
              <a:spcAft>
                <a:spcPts val="240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Show demonstrated </a:t>
            </a:r>
            <a:r>
              <a:rPr b="1" lang="en" sz="1700">
                <a:solidFill>
                  <a:srgbClr val="F67D00"/>
                </a:solidFill>
              </a:rPr>
              <a:t>organizational readiness</a:t>
            </a:r>
            <a:r>
              <a:rPr lang="en" sz="1700">
                <a:solidFill>
                  <a:schemeClr val="dk1"/>
                </a:solidFill>
              </a:rPr>
              <a:t> to deploy the project or program as described in the </a:t>
            </a:r>
            <a:r>
              <a:rPr lang="en" sz="1700">
                <a:solidFill>
                  <a:schemeClr val="dk1"/>
                </a:solidFill>
              </a:rPr>
              <a:t>proposal</a:t>
            </a:r>
            <a:r>
              <a:rPr lang="en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252" name="Google Shape;252;p38"/>
          <p:cNvSpPr/>
          <p:nvPr/>
        </p:nvSpPr>
        <p:spPr>
          <a:xfrm>
            <a:off x="588905" y="1681700"/>
            <a:ext cx="330600" cy="323400"/>
          </a:xfrm>
          <a:prstGeom prst="mathPlus">
            <a:avLst>
              <a:gd fmla="val 23520" name="adj1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38"/>
          <p:cNvSpPr/>
          <p:nvPr/>
        </p:nvSpPr>
        <p:spPr>
          <a:xfrm>
            <a:off x="588905" y="2396400"/>
            <a:ext cx="330600" cy="323400"/>
          </a:xfrm>
          <a:prstGeom prst="mathPlus">
            <a:avLst>
              <a:gd fmla="val 23520" name="adj1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38"/>
          <p:cNvSpPr/>
          <p:nvPr/>
        </p:nvSpPr>
        <p:spPr>
          <a:xfrm>
            <a:off x="588905" y="3111100"/>
            <a:ext cx="330600" cy="323400"/>
          </a:xfrm>
          <a:prstGeom prst="mathPlus">
            <a:avLst>
              <a:gd fmla="val 23520" name="adj1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p38"/>
          <p:cNvSpPr/>
          <p:nvPr/>
        </p:nvSpPr>
        <p:spPr>
          <a:xfrm>
            <a:off x="588905" y="3647125"/>
            <a:ext cx="330600" cy="323400"/>
          </a:xfrm>
          <a:prstGeom prst="mathPlus">
            <a:avLst>
              <a:gd fmla="val 23520" name="adj1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38"/>
          <p:cNvSpPr/>
          <p:nvPr/>
        </p:nvSpPr>
        <p:spPr>
          <a:xfrm>
            <a:off x="588905" y="4339825"/>
            <a:ext cx="330600" cy="323400"/>
          </a:xfrm>
          <a:prstGeom prst="mathPlus">
            <a:avLst>
              <a:gd fmla="val 23520" name="adj1"/>
            </a:avLst>
          </a:prstGeom>
          <a:solidFill>
            <a:srgbClr val="F67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/>
          <p:nvPr/>
        </p:nvSpPr>
        <p:spPr>
          <a:xfrm>
            <a:off x="381000" y="799901"/>
            <a:ext cx="838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Project Examples</a:t>
            </a:r>
            <a:endParaRPr b="1" sz="26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39"/>
          <p:cNvSpPr/>
          <p:nvPr/>
        </p:nvSpPr>
        <p:spPr>
          <a:xfrm>
            <a:off x="6229275" y="1312575"/>
            <a:ext cx="2533800" cy="3473700"/>
          </a:xfrm>
          <a:prstGeom prst="roundRect">
            <a:avLst>
              <a:gd fmla="val 4511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9"/>
          <p:cNvSpPr txBox="1"/>
          <p:nvPr/>
        </p:nvSpPr>
        <p:spPr>
          <a:xfrm>
            <a:off x="6419775" y="3063930"/>
            <a:ext cx="2152800" cy="17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Green HVAC Training</a:t>
            </a:r>
            <a:endParaRPr b="1" sz="15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lang="en" sz="10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Funding local college programs to train technicians on heat pump installation and smart grid appliance maintenance.</a:t>
            </a:r>
            <a:endParaRPr b="0" sz="105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Type: </a:t>
            </a:r>
            <a:r>
              <a:rPr b="0" lang="en" sz="100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Education </a:t>
            </a:r>
            <a:r>
              <a:rPr lang="en" sz="100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+ </a:t>
            </a:r>
            <a:r>
              <a:rPr b="0" lang="en" sz="100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 Jobs</a:t>
            </a:r>
            <a:endParaRPr b="1" sz="10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65" name="Google Shape;265;p39"/>
          <p:cNvGrpSpPr/>
          <p:nvPr/>
        </p:nvGrpSpPr>
        <p:grpSpPr>
          <a:xfrm>
            <a:off x="495225" y="1312637"/>
            <a:ext cx="2533800" cy="3549555"/>
            <a:chOff x="3295575" y="1312575"/>
            <a:chExt cx="2533800" cy="3549555"/>
          </a:xfrm>
        </p:grpSpPr>
        <p:sp>
          <p:nvSpPr>
            <p:cNvPr id="266" name="Google Shape;266;p39"/>
            <p:cNvSpPr/>
            <p:nvPr/>
          </p:nvSpPr>
          <p:spPr>
            <a:xfrm>
              <a:off x="3295575" y="1312575"/>
              <a:ext cx="2533800" cy="3473700"/>
            </a:xfrm>
            <a:prstGeom prst="roundRect">
              <a:avLst>
                <a:gd fmla="val 4511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9"/>
            <p:cNvSpPr txBox="1"/>
            <p:nvPr/>
          </p:nvSpPr>
          <p:spPr>
            <a:xfrm>
              <a:off x="3486075" y="3063930"/>
              <a:ext cx="2152800" cy="179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Residential</a:t>
              </a:r>
              <a:r>
                <a:rPr b="1" lang="en" sz="15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Retrofits</a:t>
              </a:r>
              <a:endParaRPr b="1"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4755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Installing energy-efficient heat pumps, smart appliances, and weatherization to lower burdens for re</a:t>
              </a:r>
              <a:r>
                <a:rPr lang="en" sz="1050">
                  <a:solidFill>
                    <a:srgbClr val="4755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sidents or </a:t>
              </a:r>
              <a:r>
                <a:rPr b="0" lang="en" sz="1050">
                  <a:solidFill>
                    <a:srgbClr val="4755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tenants.</a:t>
              </a:r>
              <a:endParaRPr b="0" sz="10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rgbClr val="1213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Type: </a:t>
              </a:r>
              <a:r>
                <a:rPr b="0" lang="en" sz="1000">
                  <a:solidFill>
                    <a:srgbClr val="64748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Efficiency </a:t>
              </a:r>
              <a:r>
                <a:rPr lang="en" sz="1000">
                  <a:solidFill>
                    <a:srgbClr val="64748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+ </a:t>
              </a:r>
              <a:r>
                <a:rPr b="0" lang="en" sz="1000">
                  <a:solidFill>
                    <a:srgbClr val="64748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Heat Pumps</a:t>
              </a:r>
              <a:endParaRPr b="1" sz="10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68" name="Google Shape;268;p39" title="doctor-tinieblas-y-hnPtZo0kk-unsplash.jpg"/>
            <p:cNvPicPr preferRelativeResize="0"/>
            <p:nvPr/>
          </p:nvPicPr>
          <p:blipFill rotWithShape="1">
            <a:blip r:embed="rId3">
              <a:alphaModFix/>
            </a:blip>
            <a:srcRect b="0" l="0" r="0" t="-786"/>
            <a:stretch/>
          </p:blipFill>
          <p:spPr>
            <a:xfrm>
              <a:off x="3486075" y="1469063"/>
              <a:ext cx="2132700" cy="14359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9" name="Google Shape;269;p39"/>
          <p:cNvGrpSpPr/>
          <p:nvPr/>
        </p:nvGrpSpPr>
        <p:grpSpPr>
          <a:xfrm>
            <a:off x="3362250" y="1312696"/>
            <a:ext cx="2533800" cy="3549434"/>
            <a:chOff x="380925" y="1312696"/>
            <a:chExt cx="2533800" cy="3549434"/>
          </a:xfrm>
        </p:grpSpPr>
        <p:sp>
          <p:nvSpPr>
            <p:cNvPr id="270" name="Google Shape;270;p39"/>
            <p:cNvSpPr/>
            <p:nvPr/>
          </p:nvSpPr>
          <p:spPr>
            <a:xfrm>
              <a:off x="380925" y="1312696"/>
              <a:ext cx="2533800" cy="3473700"/>
            </a:xfrm>
            <a:prstGeom prst="roundRect">
              <a:avLst>
                <a:gd fmla="val 4511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39"/>
            <p:cNvSpPr txBox="1"/>
            <p:nvPr/>
          </p:nvSpPr>
          <p:spPr>
            <a:xfrm>
              <a:off x="571425" y="3063930"/>
              <a:ext cx="2152800" cy="179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Community Hub</a:t>
              </a:r>
              <a:endParaRPr b="1"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4755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solar-plus-storage resilience facility, designed to preserve critical community services during outages.</a:t>
              </a:r>
              <a:endParaRPr b="0" sz="10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rgbClr val="12137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Type: </a:t>
              </a:r>
              <a:r>
                <a:rPr b="0" lang="en" sz="1000">
                  <a:solidFill>
                    <a:srgbClr val="64748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Solar + Battery</a:t>
              </a:r>
              <a:endParaRPr b="1" sz="10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72" name="Google Shape;272;p39" title="Copy-of-Resilience-HUB_Battery4-1024x683.jp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1431" y="1469063"/>
              <a:ext cx="2152801" cy="14358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3" name="Google Shape;273;p39" title="68c001c594627547e1ab3410_68a47a896ce778ed5907cf59_Repair%20(7)-min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775" y="1469074"/>
            <a:ext cx="2152799" cy="143519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/>
        </p:nvSpPr>
        <p:spPr>
          <a:xfrm>
            <a:off x="381000" y="799901"/>
            <a:ext cx="838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Project Examples</a:t>
            </a:r>
            <a:endParaRPr b="1" sz="2600">
              <a:solidFill>
                <a:srgbClr val="12137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40"/>
          <p:cNvSpPr/>
          <p:nvPr/>
        </p:nvSpPr>
        <p:spPr>
          <a:xfrm>
            <a:off x="380925" y="1312696"/>
            <a:ext cx="2533800" cy="3473700"/>
          </a:xfrm>
          <a:prstGeom prst="roundRect">
            <a:avLst>
              <a:gd fmla="val 4511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0"/>
          <p:cNvSpPr txBox="1"/>
          <p:nvPr/>
        </p:nvSpPr>
        <p:spPr>
          <a:xfrm>
            <a:off x="571425" y="3063926"/>
            <a:ext cx="2152800" cy="1798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Rural Anchor Institution Upgrades</a:t>
            </a:r>
            <a:endParaRPr b="1" sz="10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lang="en" sz="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Upgrading </a:t>
            </a:r>
            <a:r>
              <a:rPr lang="en" sz="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facilities</a:t>
            </a:r>
            <a:r>
              <a:rPr b="0" lang="en" sz="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with high-efficiency HVAC, insulation, and clean air systems to improve wellness, increase </a:t>
            </a:r>
            <a:r>
              <a:rPr lang="en" sz="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resilience,</a:t>
            </a:r>
            <a:r>
              <a:rPr b="0" lang="en" sz="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and lower utility bills.</a:t>
            </a:r>
            <a:endParaRPr b="1" sz="900"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Type: </a:t>
            </a:r>
            <a:r>
              <a:rPr b="0" lang="en" sz="100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Efficiency + </a:t>
            </a:r>
            <a:r>
              <a:rPr lang="en" sz="100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Insulation</a:t>
            </a:r>
            <a:endParaRPr b="1" sz="1000"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40"/>
          <p:cNvSpPr/>
          <p:nvPr/>
        </p:nvSpPr>
        <p:spPr>
          <a:xfrm>
            <a:off x="6229275" y="1312575"/>
            <a:ext cx="2533800" cy="3473700"/>
          </a:xfrm>
          <a:prstGeom prst="roundRect">
            <a:avLst>
              <a:gd fmla="val 4511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0"/>
          <p:cNvSpPr txBox="1"/>
          <p:nvPr/>
        </p:nvSpPr>
        <p:spPr>
          <a:xfrm>
            <a:off x="6419774" y="3063926"/>
            <a:ext cx="2152800" cy="1798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88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Community Solar</a:t>
            </a:r>
            <a:endParaRPr b="1" sz="925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lang="en" sz="97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Building shared solar installations that offer low-cost energy subscriptions to local residents while creating hands-on job training opportunities.</a:t>
            </a:r>
            <a:endParaRPr b="1" sz="925"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925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Type: </a:t>
            </a:r>
            <a:r>
              <a:rPr b="0" lang="en" sz="925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Solar </a:t>
            </a:r>
            <a:r>
              <a:rPr lang="en" sz="925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+ Training</a:t>
            </a:r>
            <a:endParaRPr b="1" sz="925"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40"/>
          <p:cNvSpPr/>
          <p:nvPr/>
        </p:nvSpPr>
        <p:spPr>
          <a:xfrm>
            <a:off x="3295575" y="1312575"/>
            <a:ext cx="2533800" cy="3473700"/>
          </a:xfrm>
          <a:prstGeom prst="roundRect">
            <a:avLst>
              <a:gd fmla="val 4511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40"/>
          <p:cNvSpPr txBox="1"/>
          <p:nvPr/>
        </p:nvSpPr>
        <p:spPr>
          <a:xfrm>
            <a:off x="3486074" y="3063926"/>
            <a:ext cx="2152800" cy="1798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Agrivoltaics</a:t>
            </a:r>
            <a:endParaRPr b="1" sz="10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Integrating solar arrays with agricultural activities to produce clean energy, lower farm energy costs, and support local crop resilience.</a:t>
            </a:r>
            <a:endParaRPr b="1" sz="900"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21371"/>
                </a:solidFill>
                <a:latin typeface="Montserrat"/>
                <a:ea typeface="Montserrat"/>
                <a:cs typeface="Montserrat"/>
                <a:sym typeface="Montserrat"/>
              </a:rPr>
              <a:t>Type: </a:t>
            </a:r>
            <a:r>
              <a:rPr b="0" lang="en" sz="1000">
                <a:solidFill>
                  <a:srgbClr val="64748B"/>
                </a:solidFill>
                <a:latin typeface="Montserrat"/>
                <a:ea typeface="Montserrat"/>
                <a:cs typeface="Montserrat"/>
                <a:sym typeface="Montserrat"/>
              </a:rPr>
              <a:t>Solar + Battery</a:t>
            </a:r>
            <a:endParaRPr b="1" sz="1000">
              <a:solidFill>
                <a:srgbClr val="F67D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6" name="Google Shape;286;p40" title="agrivoltaics-thumb.jpg"/>
          <p:cNvPicPr preferRelativeResize="0"/>
          <p:nvPr/>
        </p:nvPicPr>
        <p:blipFill rotWithShape="1">
          <a:blip r:embed="rId3">
            <a:alphaModFix/>
          </a:blip>
          <a:srcRect b="13194" l="0" r="0" t="0"/>
          <a:stretch/>
        </p:blipFill>
        <p:spPr>
          <a:xfrm>
            <a:off x="3495600" y="1485313"/>
            <a:ext cx="2152799" cy="1402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0" title="PublicDomanPic_SolarCarport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7952" y="1487170"/>
            <a:ext cx="2089242" cy="137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0" title="Untitled design-2.png"/>
          <p:cNvPicPr preferRelativeResize="0"/>
          <p:nvPr/>
        </p:nvPicPr>
        <p:blipFill rotWithShape="1">
          <a:blip r:embed="rId5">
            <a:alphaModFix/>
          </a:blip>
          <a:srcRect b="2716" l="8447" r="25306" t="32463"/>
          <a:stretch/>
        </p:blipFill>
        <p:spPr>
          <a:xfrm>
            <a:off x="550887" y="1418700"/>
            <a:ext cx="2193874" cy="1426624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Participant Q&amp;A</a:t>
            </a:r>
            <a:endParaRPr/>
          </a:p>
        </p:txBody>
      </p:sp>
      <p:sp>
        <p:nvSpPr>
          <p:cNvPr id="295" name="Google Shape;295;p41"/>
          <p:cNvSpPr txBox="1"/>
          <p:nvPr>
            <p:ph idx="1" type="subTitle"/>
          </p:nvPr>
        </p:nvSpPr>
        <p:spPr>
          <a:xfrm>
            <a:off x="311700" y="2834125"/>
            <a:ext cx="8520600" cy="22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Any questions not answered during the webinar will be followed up via email.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96" name="Google Shape;29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 txBox="1"/>
          <p:nvPr>
            <p:ph type="title"/>
          </p:nvPr>
        </p:nvSpPr>
        <p:spPr>
          <a:xfrm>
            <a:off x="265500" y="1204600"/>
            <a:ext cx="7440300" cy="11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attending!</a:t>
            </a:r>
            <a:endParaRPr/>
          </a:p>
        </p:txBody>
      </p:sp>
      <p:sp>
        <p:nvSpPr>
          <p:cNvPr id="302" name="Google Shape;302;p42"/>
          <p:cNvSpPr txBox="1"/>
          <p:nvPr>
            <p:ph idx="1" type="subTitle"/>
          </p:nvPr>
        </p:nvSpPr>
        <p:spPr>
          <a:xfrm>
            <a:off x="265500" y="2803075"/>
            <a:ext cx="8091300" cy="24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43"/>
              <a:t>Erin Harper, Project Manager</a:t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43" u="sng">
                <a:solidFill>
                  <a:schemeClr val="hlink"/>
                </a:solidFill>
                <a:hlinkClick r:id="rId3"/>
              </a:rPr>
              <a:t>erin@tepri.org</a:t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43"/>
              <a:t>Kathy Jack, Program Director</a:t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43" u="sng">
                <a:solidFill>
                  <a:schemeClr val="hlink"/>
                </a:solidFill>
                <a:hlinkClick r:id="rId4"/>
              </a:rPr>
              <a:t>kathy@tepri.org</a:t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43"/>
              <a:t>Veronique Placke, Project Manager</a:t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1843" u="sng">
                <a:solidFill>
                  <a:schemeClr val="hlink"/>
                </a:solidFill>
                <a:hlinkClick r:id="rId5"/>
              </a:rPr>
              <a:t>veronique@tepri.org</a:t>
            </a:r>
            <a:endParaRPr sz="1843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43"/>
          </a:p>
        </p:txBody>
      </p:sp>
      <p:sp>
        <p:nvSpPr>
          <p:cNvPr id="303" name="Google Shape;303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PRI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PRI">
  <a:themeElements>
    <a:clrScheme name="Simple Light">
      <a:dk1>
        <a:srgbClr val="121371"/>
      </a:dk1>
      <a:lt1>
        <a:srgbClr val="FFFFFF"/>
      </a:lt1>
      <a:dk2>
        <a:srgbClr val="333333"/>
      </a:dk2>
      <a:lt2>
        <a:srgbClr val="EEEEEE"/>
      </a:lt2>
      <a:accent1>
        <a:srgbClr val="F67D00"/>
      </a:accent1>
      <a:accent2>
        <a:srgbClr val="212121"/>
      </a:accent2>
      <a:accent3>
        <a:srgbClr val="121371"/>
      </a:accent3>
      <a:accent4>
        <a:srgbClr val="C07222"/>
      </a:accent4>
      <a:accent5>
        <a:srgbClr val="E2E8F0"/>
      </a:accent5>
      <a:accent6>
        <a:srgbClr val="F8FAFC"/>
      </a:accent6>
      <a:hlink>
        <a:srgbClr val="00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